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1124712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F3864"/>
                </a:solidFill>
              </a:defRPr>
            </a:pPr>
            <a:r>
              <a:t>Portal ERP - Project Flow Overview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45920"/>
            <a:ext cx="10789920" cy="228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400" b="1">
                <a:solidFill>
                  <a:srgbClr val="2F5597"/>
                </a:solidFill>
              </a:defRPr>
            </a:pPr>
            <a:r>
              <a:t>Client Review Presentation</a:t>
            </a:r>
          </a:p>
          <a:p>
            <a:pPr algn="ctr">
              <a:defRPr sz="2000">
                <a:solidFill>
                  <a:srgbClr val="44546A"/>
                </a:solidFill>
              </a:defRPr>
            </a:pPr>
            <a:r>
              <a:t>Date: 06 May 2026</a:t>
            </a:r>
          </a:p>
          <a:p>
            <a:pPr algn="ctr">
              <a:defRPr sz="1800">
                <a:solidFill>
                  <a:srgbClr val="44546A"/>
                </a:solidFill>
              </a:defRPr>
            </a:pPr>
            <a:r>
              <a:t>Objective: Show end-to-end workflow, delivery status, and next milestones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1124712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F3864"/>
                </a:solidFill>
              </a:defRPr>
            </a:pPr>
            <a:r>
              <a:t>Project Objective and Scope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789920" cy="5303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22222"/>
                </a:solidFill>
              </a:defRPr>
            </a:pPr>
            <a:r>
              <a:t>Objective: Streamline order-to-cash flow for RMC operations</a:t>
            </a:r>
          </a:p>
          <a:p>
            <a:pPr>
              <a:defRPr sz="2400">
                <a:solidFill>
                  <a:srgbClr val="222222"/>
                </a:solidFill>
              </a:defRPr>
            </a:pPr>
            <a:r>
              <a:t>Scope in this phase:</a:t>
            </a:r>
          </a:p>
          <a:p>
            <a:pPr lvl="1">
              <a:defRPr sz="1800">
                <a:solidFill>
                  <a:srgbClr val="222222"/>
                </a:solidFill>
              </a:defRPr>
            </a:pPr>
            <a:r>
              <a:t>Work order, batching, dispatch, payment, and billing handoff</a:t>
            </a:r>
          </a:p>
          <a:p>
            <a:pPr lvl="1">
              <a:defRPr sz="1800">
                <a:solidFill>
                  <a:srgbClr val="222222"/>
                </a:solidFill>
              </a:defRPr>
            </a:pPr>
            <a:r>
              <a:t>Operational visibility through dashboard and status tracking</a:t>
            </a:r>
          </a:p>
          <a:p>
            <a:pPr lvl="1">
              <a:defRPr sz="1800">
                <a:solidFill>
                  <a:srgbClr val="222222"/>
                </a:solidFill>
              </a:defRPr>
            </a:pPr>
            <a:r>
              <a:t>Data consistency across plant operations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1124712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F3864"/>
                </a:solidFill>
              </a:defRPr>
            </a:pPr>
            <a:r>
              <a:t>End-to-End Project Flow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11480" y="2103120"/>
            <a:ext cx="1508760" cy="1005840"/>
          </a:xfrm>
          <a:prstGeom prst="roundRect">
            <a:avLst/>
          </a:prstGeom>
          <a:solidFill>
            <a:srgbClr val="DDEBF7"/>
          </a:solidFill>
          <a:ln>
            <a:solidFill>
              <a:srgbClr val="2F55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1F3864"/>
                </a:solidFill>
              </a:defRPr>
            </a:pPr>
            <a:r>
              <a:t>1. Enquiry</a:t>
            </a:r>
            <a:br/>
            <a:r>
              <a:t>&amp; Planning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47672" y="2423160"/>
            <a:ext cx="13716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5B9BD5"/>
                </a:solidFill>
              </a:defRPr>
            </a:pPr>
            <a:r>
              <a:t>&gt;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121408" y="2103120"/>
            <a:ext cx="1508760" cy="1005840"/>
          </a:xfrm>
          <a:prstGeom prst="roundRect">
            <a:avLst/>
          </a:prstGeom>
          <a:solidFill>
            <a:srgbClr val="DDEBF7"/>
          </a:solidFill>
          <a:ln>
            <a:solidFill>
              <a:srgbClr val="2F55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1F3864"/>
                </a:solidFill>
              </a:defRPr>
            </a:pPr>
            <a:r>
              <a:t>2. Work Order</a:t>
            </a:r>
            <a:br/>
            <a:r>
              <a:t>Creation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599" y="2423160"/>
            <a:ext cx="13716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5B9BD5"/>
                </a:solidFill>
              </a:defRPr>
            </a:pPr>
            <a:r>
              <a:t>&gt;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831335" y="2103120"/>
            <a:ext cx="1508760" cy="1005840"/>
          </a:xfrm>
          <a:prstGeom prst="roundRect">
            <a:avLst/>
          </a:prstGeom>
          <a:solidFill>
            <a:srgbClr val="DDEBF7"/>
          </a:solidFill>
          <a:ln>
            <a:solidFill>
              <a:srgbClr val="2F55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1F3864"/>
                </a:solidFill>
              </a:defRPr>
            </a:pPr>
            <a:r>
              <a:t>3. Batch</a:t>
            </a:r>
            <a:br/>
            <a:r>
              <a:t>Production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67528" y="2423160"/>
            <a:ext cx="13716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5B9BD5"/>
                </a:solidFill>
              </a:defRPr>
            </a:pPr>
            <a:r>
              <a:t>&gt;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541264" y="2103120"/>
            <a:ext cx="1508760" cy="1005840"/>
          </a:xfrm>
          <a:prstGeom prst="roundRect">
            <a:avLst/>
          </a:prstGeom>
          <a:solidFill>
            <a:srgbClr val="DDEBF7"/>
          </a:solidFill>
          <a:ln>
            <a:solidFill>
              <a:srgbClr val="2F55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1F3864"/>
                </a:solidFill>
              </a:defRPr>
            </a:pPr>
            <a:r>
              <a:t>4. Dispatch</a:t>
            </a:r>
            <a:br/>
            <a:r>
              <a:t>Execution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077455" y="2423160"/>
            <a:ext cx="13716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5B9BD5"/>
                </a:solidFill>
              </a:defRPr>
            </a:pPr>
            <a:r>
              <a:t>&gt;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251192" y="2103120"/>
            <a:ext cx="1508760" cy="1005840"/>
          </a:xfrm>
          <a:prstGeom prst="roundRect">
            <a:avLst/>
          </a:prstGeom>
          <a:solidFill>
            <a:srgbClr val="DDEBF7"/>
          </a:solidFill>
          <a:ln>
            <a:solidFill>
              <a:srgbClr val="2F55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1F3864"/>
                </a:solidFill>
              </a:defRPr>
            </a:pPr>
            <a:r>
              <a:t>5. Delivery</a:t>
            </a:r>
            <a:br/>
            <a:r>
              <a:t>Confirmation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787384" y="2423160"/>
            <a:ext cx="13716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5B9BD5"/>
                </a:solidFill>
              </a:defRPr>
            </a:pPr>
            <a:r>
              <a:t>&gt;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961119" y="2103120"/>
            <a:ext cx="1508760" cy="1005840"/>
          </a:xfrm>
          <a:prstGeom prst="roundRect">
            <a:avLst/>
          </a:prstGeom>
          <a:solidFill>
            <a:srgbClr val="DDEBF7"/>
          </a:solidFill>
          <a:ln>
            <a:solidFill>
              <a:srgbClr val="2F55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1F3864"/>
                </a:solidFill>
              </a:defRPr>
            </a:pPr>
            <a:r>
              <a:t>6. Billing</a:t>
            </a:r>
            <a:br/>
            <a:r>
              <a:t>&amp; Collection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497311" y="2423160"/>
            <a:ext cx="13716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5B9BD5"/>
                </a:solidFill>
              </a:defRPr>
            </a:pPr>
            <a:r>
              <a:t>&gt;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10671047" y="2103120"/>
            <a:ext cx="1508760" cy="1005840"/>
          </a:xfrm>
          <a:prstGeom prst="roundRect">
            <a:avLst/>
          </a:prstGeom>
          <a:solidFill>
            <a:srgbClr val="DDEBF7"/>
          </a:solidFill>
          <a:ln>
            <a:solidFill>
              <a:srgbClr val="2F55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1F3864"/>
                </a:solidFill>
              </a:defRPr>
            </a:pPr>
            <a:r>
              <a:t>7. Dashboard</a:t>
            </a:r>
            <a:br/>
            <a:r>
              <a:t>&amp; Reporting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4206240"/>
            <a:ext cx="10607040" cy="1645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44546A"/>
                </a:solidFill>
              </a:defRPr>
            </a:pPr>
            <a:r>
              <a:t>Current sprint focus is Step 4 to Step 6 (Dispatch, Payments, and Billing readiness).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1124712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F3864"/>
                </a:solidFill>
              </a:defRPr>
            </a:pPr>
            <a:r>
              <a:t>Current Delivery Status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548640" y="1280160"/>
            <a:ext cx="3383280" cy="4480560"/>
          </a:xfrm>
          <a:prstGeom prst="roundRect">
            <a:avLst/>
          </a:prstGeom>
          <a:solidFill>
            <a:srgbClr val="C6EFCE"/>
          </a:solidFill>
          <a:ln>
            <a:solidFill>
              <a:srgbClr val="5959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100" b="1"/>
            </a:pPr>
            <a:r>
              <a:t>Completed</a:t>
            </a:r>
          </a:p>
          <a:p>
            <a:pPr lvl="1">
              <a:defRPr sz="1500"/>
            </a:pPr>
            <a:r>
              <a:t>- Dispatch numbering logic</a:t>
            </a:r>
          </a:p>
          <a:p>
            <a:pPr lvl="1">
              <a:defRPr sz="1500"/>
            </a:pPr>
            <a:r>
              <a:t>- Dispatch status capture</a:t>
            </a:r>
          </a:p>
          <a:p>
            <a:pPr lvl="1">
              <a:defRPr sz="1500"/>
            </a:pPr>
            <a:r>
              <a:t>- Payment model and migration</a:t>
            </a:r>
          </a:p>
          <a:p>
            <a:pPr lvl="1">
              <a:defRPr sz="1500"/>
            </a:pPr>
            <a:r>
              <a:t>- Batch workflow integration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343400" y="1280160"/>
            <a:ext cx="3383280" cy="4480560"/>
          </a:xfrm>
          <a:prstGeom prst="roundRect">
            <a:avLst/>
          </a:prstGeom>
          <a:solidFill>
            <a:srgbClr val="FFEB9C"/>
          </a:solidFill>
          <a:ln>
            <a:solidFill>
              <a:srgbClr val="5959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100" b="1"/>
            </a:pPr>
            <a:r>
              <a:t>In Progress</a:t>
            </a:r>
          </a:p>
          <a:p>
            <a:pPr lvl="1">
              <a:defRPr sz="1500"/>
            </a:pPr>
            <a:r>
              <a:t>- Frontend dispatch form alignment</a:t>
            </a:r>
          </a:p>
          <a:p>
            <a:pPr lvl="1">
              <a:defRPr sz="1500"/>
            </a:pPr>
            <a:r>
              <a:t>- Validation contract hardening</a:t>
            </a:r>
          </a:p>
          <a:p>
            <a:pPr lvl="1">
              <a:defRPr sz="1500"/>
            </a:pPr>
            <a:r>
              <a:t>- End-to-end QA scenarios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138160" y="1280160"/>
            <a:ext cx="3383280" cy="4480560"/>
          </a:xfrm>
          <a:prstGeom prst="roundRect">
            <a:avLst/>
          </a:prstGeom>
          <a:solidFill>
            <a:srgbClr val="DDEBF7"/>
          </a:solidFill>
          <a:ln>
            <a:solidFill>
              <a:srgbClr val="5959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100" b="1"/>
            </a:pPr>
            <a:r>
              <a:t>Next</a:t>
            </a:r>
          </a:p>
          <a:p>
            <a:pPr lvl="1">
              <a:defRPr sz="1500"/>
            </a:pPr>
            <a:r>
              <a:t>- Migration rollback hardening</a:t>
            </a:r>
          </a:p>
          <a:p>
            <a:pPr lvl="1">
              <a:defRPr sz="1500"/>
            </a:pPr>
            <a:r>
              <a:t>- Client UAT feedback loop</a:t>
            </a:r>
          </a:p>
          <a:p>
            <a:pPr lvl="1">
              <a:defRPr sz="1500"/>
            </a:pPr>
            <a:r>
              <a:t>- Go-live checklist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1124712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F3864"/>
                </a:solidFill>
              </a:defRPr>
            </a:pPr>
            <a:r>
              <a:t>Client Timeline and Milestones</a:t>
            </a:r>
          </a:p>
        </p:txBody>
      </p:sp>
      <p:sp>
        <p:nvSpPr>
          <p:cNvPr id="3" name="Oval 2"/>
          <p:cNvSpPr/>
          <p:nvPr/>
        </p:nvSpPr>
        <p:spPr>
          <a:xfrm>
            <a:off x="914400" y="1371600"/>
            <a:ext cx="1097280" cy="1097280"/>
          </a:xfrm>
          <a:prstGeom prst="ellipse">
            <a:avLst/>
          </a:prstGeom>
          <a:solidFill>
            <a:srgbClr val="2F5597"/>
          </a:solidFill>
          <a:ln>
            <a:solidFill>
              <a:srgbClr val="2F55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300" b="1">
                <a:solidFill>
                  <a:srgbClr val="FFFFFF"/>
                </a:solidFill>
              </a:defRPr>
            </a:pPr>
            <a:r>
              <a:t>Week 1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377440" y="1371600"/>
            <a:ext cx="8961120" cy="1097280"/>
          </a:xfrm>
          <a:prstGeom prst="roundRect">
            <a:avLst/>
          </a:prstGeom>
          <a:solidFill>
            <a:srgbClr val="F2F2F2"/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>
                <a:solidFill>
                  <a:srgbClr val="1F3864"/>
                </a:solidFill>
              </a:defRPr>
            </a:pPr>
            <a:r>
              <a:t>Stabilize dispatch + payment flow</a:t>
            </a:r>
          </a:p>
        </p:txBody>
      </p:sp>
      <p:sp>
        <p:nvSpPr>
          <p:cNvPr id="5" name="Oval 4"/>
          <p:cNvSpPr/>
          <p:nvPr/>
        </p:nvSpPr>
        <p:spPr>
          <a:xfrm>
            <a:off x="914400" y="3017520"/>
            <a:ext cx="1097280" cy="1097280"/>
          </a:xfrm>
          <a:prstGeom prst="ellipse">
            <a:avLst/>
          </a:prstGeom>
          <a:solidFill>
            <a:srgbClr val="2F5597"/>
          </a:solidFill>
          <a:ln>
            <a:solidFill>
              <a:srgbClr val="2F55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300" b="1">
                <a:solidFill>
                  <a:srgbClr val="FFFFFF"/>
                </a:solidFill>
              </a:defRPr>
            </a:pPr>
            <a:r>
              <a:t>Week 2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377440" y="3017520"/>
            <a:ext cx="8961120" cy="1097280"/>
          </a:xfrm>
          <a:prstGeom prst="roundRect">
            <a:avLst/>
          </a:prstGeom>
          <a:solidFill>
            <a:srgbClr val="F2F2F2"/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>
                <a:solidFill>
                  <a:srgbClr val="1F3864"/>
                </a:solidFill>
              </a:defRPr>
            </a:pPr>
            <a:r>
              <a:t>Regression testing and UAT support</a:t>
            </a:r>
          </a:p>
        </p:txBody>
      </p:sp>
      <p:sp>
        <p:nvSpPr>
          <p:cNvPr id="7" name="Oval 6"/>
          <p:cNvSpPr/>
          <p:nvPr/>
        </p:nvSpPr>
        <p:spPr>
          <a:xfrm>
            <a:off x="914400" y="4663440"/>
            <a:ext cx="1097280" cy="1097280"/>
          </a:xfrm>
          <a:prstGeom prst="ellipse">
            <a:avLst/>
          </a:prstGeom>
          <a:solidFill>
            <a:srgbClr val="2F5597"/>
          </a:solidFill>
          <a:ln>
            <a:solidFill>
              <a:srgbClr val="2F55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300" b="1">
                <a:solidFill>
                  <a:srgbClr val="FFFFFF"/>
                </a:solidFill>
              </a:defRPr>
            </a:pPr>
            <a:r>
              <a:t>Week 3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377440" y="4663440"/>
            <a:ext cx="8961120" cy="1097280"/>
          </a:xfrm>
          <a:prstGeom prst="roundRect">
            <a:avLst/>
          </a:prstGeom>
          <a:solidFill>
            <a:srgbClr val="F2F2F2"/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>
                <a:solidFill>
                  <a:srgbClr val="1F3864"/>
                </a:solidFill>
              </a:defRPr>
            </a:pPr>
            <a:r>
              <a:t>Release candidate and deployment prep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1124712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F3864"/>
                </a:solidFill>
              </a:defRPr>
            </a:pPr>
            <a:r>
              <a:t>Client Review - Required Inputs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789920" cy="5303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22222"/>
                </a:solidFill>
              </a:defRPr>
            </a:pPr>
            <a:r>
              <a:t>Confirm final approval flow for dispatch to billing</a:t>
            </a:r>
          </a:p>
          <a:p>
            <a:pPr>
              <a:defRPr sz="2400">
                <a:solidFill>
                  <a:srgbClr val="222222"/>
                </a:solidFill>
              </a:defRPr>
            </a:pPr>
            <a:r>
              <a:t>Validate payment capture options (full / partial)</a:t>
            </a:r>
          </a:p>
          <a:p>
            <a:pPr>
              <a:defRPr sz="2400">
                <a:solidFill>
                  <a:srgbClr val="222222"/>
                </a:solidFill>
              </a:defRPr>
            </a:pPr>
            <a:r>
              <a:t>Share UAT test users and plant-wise review schedule</a:t>
            </a:r>
          </a:p>
          <a:p>
            <a:pPr>
              <a:defRPr sz="2400">
                <a:solidFill>
                  <a:srgbClr val="222222"/>
                </a:solidFill>
              </a:defRPr>
            </a:pPr>
            <a:r>
              <a:t>Approve target go-live week after UAT sign-off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